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12"/>
  </p:notesMasterIdLst>
  <p:sldIdLst>
    <p:sldId id="278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77" r:id="rId11"/>
  </p:sldIdLst>
  <p:sldSz cx="12192000" cy="6858000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9BD"/>
    <a:srgbClr val="FC3C28"/>
    <a:srgbClr val="CCECFF"/>
    <a:srgbClr val="FE9B8A"/>
    <a:srgbClr val="FFCDC5"/>
    <a:srgbClr val="ABF49A"/>
    <a:srgbClr val="F177DA"/>
    <a:srgbClr val="FFC5E2"/>
    <a:srgbClr val="004821"/>
    <a:srgbClr val="88E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-942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46F797EA-772C-4FBE-9299-47CFE4C41373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E239ABC3-B82A-4B72-8CEB-C39BAB708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22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AD0A34E-7AC5-409E-AAD4-D255E68E3945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98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A34E-7AC5-409E-AAD4-D255E68E3945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6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A34E-7AC5-409E-AAD4-D255E68E3945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757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A34E-7AC5-409E-AAD4-D255E68E3945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582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A34E-7AC5-409E-AAD4-D255E68E3945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66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A34E-7AC5-409E-AAD4-D255E68E3945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343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A34E-7AC5-409E-AAD4-D255E68E3945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217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A34E-7AC5-409E-AAD4-D255E68E3945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137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A34E-7AC5-409E-AAD4-D255E68E3945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87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A34E-7AC5-409E-AAD4-D255E68E3945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6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A34E-7AC5-409E-AAD4-D255E68E3945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54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A34E-7AC5-409E-AAD4-D255E68E3945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06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A34E-7AC5-409E-AAD4-D255E68E3945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433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A34E-7AC5-409E-AAD4-D255E68E3945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445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A34E-7AC5-409E-AAD4-D255E68E3945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9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A34E-7AC5-409E-AAD4-D255E68E3945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76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A34E-7AC5-409E-AAD4-D255E68E3945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3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D0A34E-7AC5-409E-AAD4-D255E68E3945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88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6837" y="3791267"/>
            <a:ext cx="9483213" cy="1444409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Профилактика деструктивного поведения несовершеннолетних и социально педагогическое сопровождение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6916" y="238884"/>
            <a:ext cx="10884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МУНИЦИПАЛЬНОЕ ДОШКОЛЬНОЕ ОБРАЗОВАТЕЛЬНОЕ УЧРЕЖДЕНИЕ </a:t>
            </a:r>
            <a:endParaRPr lang="ru-RU" i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ДЕТСКИЙ САД № 67 «УМКА»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83561" y="5700197"/>
            <a:ext cx="3061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b="1" dirty="0">
                <a:solidFill>
                  <a:srgbClr val="0319BD"/>
                </a:solidFill>
                <a:latin typeface="Times New Roman" pitchFamily="18" charset="0"/>
                <a:cs typeface="Times New Roman" pitchFamily="18" charset="0"/>
              </a:rPr>
              <a:t>Астахова И.Р</a:t>
            </a:r>
            <a:r>
              <a:rPr lang="ru-RU" b="1" dirty="0" smtClean="0">
                <a:solidFill>
                  <a:srgbClr val="0319B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r"/>
            <a:r>
              <a:rPr lang="ru-RU" b="1" dirty="0">
                <a:solidFill>
                  <a:srgbClr val="0319BD"/>
                </a:solidFill>
                <a:latin typeface="Times New Roman" pitchFamily="18" charset="0"/>
                <a:cs typeface="Times New Roman" pitchFamily="18" charset="0"/>
              </a:rPr>
              <a:t>Социальный </a:t>
            </a:r>
            <a:r>
              <a:rPr lang="ru-RU" b="1" dirty="0" smtClean="0">
                <a:solidFill>
                  <a:srgbClr val="0319BD"/>
                </a:solidFill>
                <a:latin typeface="Times New Roman" pitchFamily="18" charset="0"/>
                <a:cs typeface="Times New Roman" pitchFamily="18" charset="0"/>
              </a:rPr>
              <a:t>педагог</a:t>
            </a:r>
            <a:endParaRPr lang="ru-RU" i="1" dirty="0">
              <a:solidFill>
                <a:srgbClr val="0319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13468" y="6007974"/>
            <a:ext cx="3048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n w="3175" cmpd="sng">
                  <a:noFill/>
                </a:ln>
                <a:solidFill>
                  <a:srgbClr val="C00000"/>
                </a:solidFill>
                <a:ea typeface="+mj-ea"/>
                <a:cs typeface="+mj-cs"/>
              </a:rPr>
              <a:t>г. </a:t>
            </a:r>
            <a:r>
              <a:rPr lang="ru-RU" sz="2000" b="1" dirty="0" smtClean="0">
                <a:ln w="3175" cmpd="sng">
                  <a:noFill/>
                </a:ln>
                <a:solidFill>
                  <a:srgbClr val="C00000"/>
                </a:solidFill>
                <a:ea typeface="+mj-ea"/>
                <a:cs typeface="+mj-cs"/>
              </a:rPr>
              <a:t>Нижневартовск, 2024</a:t>
            </a:r>
            <a:r>
              <a:rPr lang="ru-RU" sz="2000" b="1" dirty="0">
                <a:ln w="3175" cmpd="sng">
                  <a:noFill/>
                </a:ln>
                <a:solidFill>
                  <a:srgbClr val="C00000"/>
                </a:solidFill>
                <a:ea typeface="+mj-ea"/>
                <a:cs typeface="+mj-cs"/>
              </a:rPr>
              <a:t/>
            </a:r>
            <a:br>
              <a:rPr lang="ru-RU" sz="2000" b="1" dirty="0">
                <a:ln w="3175" cmpd="sng">
                  <a:noFill/>
                </a:ln>
                <a:solidFill>
                  <a:srgbClr val="C00000"/>
                </a:solidFill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03167" y="2156173"/>
            <a:ext cx="82118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методическое объединение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социальных педагогов ДОУ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0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755af91f3320026cb2f273c70ffd364ef8395acf-1214946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94" y="1160281"/>
            <a:ext cx="7418437" cy="413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совершенствование профессиональных компетентностей социальных педагогов дошкольного образования, в вопросах профилактики деструктивного поведения детей, через использование эффективного практического	 опыта педагогов муниципального методического объединения и включения их в практику образовательных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79519" y="1552903"/>
            <a:ext cx="1223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</a:pPr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33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368710"/>
            <a:ext cx="9601196" cy="550715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системы сопровождения по организации методической работы. Обобщение и транслирование инновационного опыта, готовность работать c педагогическим сообществом города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создание условий для повышения уровня профессиональной компетенции, для профессионального взаимодействия и обмена опытом социальных педагогов дошкольных образовательных организаций;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внедрение инновационных технологий организации методической работы в современных условиях и распространение индивидуального  педагогического опыта по вопросам социализации детей и молодежи в образовательных организациях.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оказание информационно-методической поддержки, консультативной помощи социальным педагогам дошкольных образовательных учреждений по профилактике деструктивного поведения,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взаимодействие с образовательными организациями города по сохранению </a:t>
            </a:r>
            <a:r>
              <a:rPr lang="ru-RU" sz="2000" dirty="0"/>
              <a:t>единого образовательного пространства на основе сетевого взаимодействия.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115822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876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4619" y="855406"/>
            <a:ext cx="9586452" cy="929149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ПОРЯДОК ОРГАНИЗАЦИИ ДЕЯТЕЛЬНОСТИ ММО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94619" y="2094271"/>
            <a:ext cx="99551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Координацию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деятельности ММО осуществляет департамент образования администрации города Нижневартовска,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Организационно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методическое сопровождение МАУ г. Нижневартовска «ЦРО».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ММО осуществляется в соответствии с Положением о ММО системы образования города Нижневартовска и настоящей программой деятельности ММО согласованной с департаментом образования администрации города Нижневартовска.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Руководство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деятельностью ММО осуществляет руководитель -социальный педагог МБДОУ ДС №67 «Умка» Астахова Ирина Ралифовна.</a:t>
            </a:r>
          </a:p>
        </p:txBody>
      </p:sp>
    </p:spTree>
    <p:extLst>
      <p:ext uri="{BB962C8B-B14F-4D97-AF65-F5344CB8AC3E}">
        <p14:creationId xmlns:p14="http://schemas.microsoft.com/office/powerpoint/2010/main" val="577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16194"/>
            <a:ext cx="9601196" cy="1769805"/>
          </a:xfrm>
        </p:spPr>
        <p:txBody>
          <a:bodyPr>
            <a:normAutofit/>
          </a:bodyPr>
          <a:lstStyle/>
          <a:p>
            <a:pPr lvl="0"/>
            <a:r>
              <a:rPr lang="ru-RU" b="1" dirty="0"/>
              <a:t>Основные формы и методы работы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32039"/>
            <a:ext cx="9601196" cy="394382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Формирование состава совета муниципального методического объединения.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Организация деятельности Совета муниципального методического объединения.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Координация деятельности педагогических работников, привлекаемых для работы в условиях муниципального методического объединения, сетевого взаимодействия.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Организация распространения лучших практик педагогов образовательных организаций на муниципальном уровне.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41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43897"/>
            <a:ext cx="9601196" cy="4572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СОСТАВ СОВЕТА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7858" y="929149"/>
            <a:ext cx="10117393" cy="884904"/>
          </a:xfrm>
        </p:spPr>
        <p:txBody>
          <a:bodyPr>
            <a:normAutofit fontScale="62500" lnSpcReduction="20000"/>
          </a:bodyPr>
          <a:lstStyle/>
          <a:p>
            <a:r>
              <a:rPr lang="ru-RU" sz="2600" dirty="0"/>
              <a:t>Куратор муниципального методического объединения  (от МАУ г. Нижневартовска «ЦРО</a:t>
            </a:r>
            <a:r>
              <a:rPr lang="ru-RU" sz="2600" dirty="0" smtClean="0"/>
              <a:t>»); </a:t>
            </a:r>
          </a:p>
          <a:p>
            <a:pPr marL="0" indent="0">
              <a:buNone/>
            </a:pPr>
            <a:r>
              <a:rPr lang="ru-RU" sz="2600" dirty="0" smtClean="0"/>
              <a:t>Янина </a:t>
            </a:r>
            <a:r>
              <a:rPr lang="ru-RU" sz="2600" dirty="0"/>
              <a:t>Светлана Сергеевна,  заведующий отделом по организации деятельности территориальной психолого-медико-педагогической комиссии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115591"/>
              </p:ext>
            </p:extLst>
          </p:nvPr>
        </p:nvGraphicFramePr>
        <p:xfrm>
          <a:off x="1165124" y="1687309"/>
          <a:ext cx="10191134" cy="4748339"/>
        </p:xfrm>
        <a:graphic>
          <a:graphicData uri="http://schemas.openxmlformats.org/drawingml/2006/table">
            <a:tbl>
              <a:tblPr firstRow="1" firstCol="1" bandRow="1"/>
              <a:tblGrid>
                <a:gridCol w="815250"/>
                <a:gridCol w="3098152"/>
                <a:gridCol w="2215552"/>
                <a:gridCol w="4062180"/>
              </a:tblGrid>
              <a:tr h="331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54096" marR="5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ФИО</a:t>
                      </a:r>
                    </a:p>
                  </a:txBody>
                  <a:tcPr marL="54096" marR="5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Должность</a:t>
                      </a:r>
                    </a:p>
                  </a:txBody>
                  <a:tcPr marL="54096" marR="5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ОО</a:t>
                      </a:r>
                    </a:p>
                  </a:txBody>
                  <a:tcPr marL="54096" marR="5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4096" marR="5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Астахова Ирина Ралифовна</a:t>
                      </a:r>
                    </a:p>
                  </a:txBody>
                  <a:tcPr marL="54096" marR="5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Социальный педагог</a:t>
                      </a:r>
                    </a:p>
                  </a:txBody>
                  <a:tcPr marL="54096" marR="5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МБДОУ ДС №67 «Умка»</a:t>
                      </a:r>
                    </a:p>
                  </a:txBody>
                  <a:tcPr marL="54096" marR="5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4096" marR="5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Устюгова Любовь Сергеевна</a:t>
                      </a:r>
                    </a:p>
                  </a:txBody>
                  <a:tcPr marL="54096" marR="5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Ответственный за социальную работу</a:t>
                      </a:r>
                    </a:p>
                  </a:txBody>
                  <a:tcPr marL="54096" marR="5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МАДОУ г. Нижневартовска  ДС №5 «Мечта»</a:t>
                      </a:r>
                    </a:p>
                  </a:txBody>
                  <a:tcPr marL="54096" marR="5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4096" marR="5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Акрамова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Альбина Альбертовна</a:t>
                      </a:r>
                    </a:p>
                  </a:txBody>
                  <a:tcPr marL="54096" marR="5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Социальный педагог</a:t>
                      </a:r>
                    </a:p>
                  </a:txBody>
                  <a:tcPr marL="54096" marR="5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МАДОУ г. Нижневартовска  ДС №17 «Ладушки»</a:t>
                      </a:r>
                    </a:p>
                  </a:txBody>
                  <a:tcPr marL="54096" marR="5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096" marR="5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Болошева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Наталья Евгеньевна</a:t>
                      </a:r>
                    </a:p>
                  </a:txBody>
                  <a:tcPr marL="54096" marR="5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Ответственный за социальную работу</a:t>
                      </a:r>
                    </a:p>
                  </a:txBody>
                  <a:tcPr marL="54096" marR="5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МАДОУ г. Нижневартовска  ДС №69 «Светофорчик»</a:t>
                      </a:r>
                    </a:p>
                  </a:txBody>
                  <a:tcPr marL="54096" marR="5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4096" marR="5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Фазлаева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Айгуль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Юлаевна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096" marR="5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Социальный педагог</a:t>
                      </a:r>
                    </a:p>
                  </a:txBody>
                  <a:tcPr marL="54096" marR="5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МАДОУ г. Нижневартовска  ДС №37«Дружная семейка»</a:t>
                      </a:r>
                    </a:p>
                  </a:txBody>
                  <a:tcPr marL="54096" marR="5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4096" marR="5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Лаптева Анна Васильевна</a:t>
                      </a:r>
                    </a:p>
                  </a:txBody>
                  <a:tcPr marL="54096" marR="5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Ответственный за социальную работу</a:t>
                      </a:r>
                    </a:p>
                  </a:txBody>
                  <a:tcPr marL="54096" marR="5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МАДОУ г. Нижневартовска  ДС №80 «Светлячок»</a:t>
                      </a:r>
                    </a:p>
                  </a:txBody>
                  <a:tcPr marL="54096" marR="5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4096" marR="5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Полежаева Юлия Александровна</a:t>
                      </a:r>
                    </a:p>
                  </a:txBody>
                  <a:tcPr marL="54096" marR="5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Ответственный за социальную работу</a:t>
                      </a:r>
                    </a:p>
                  </a:txBody>
                  <a:tcPr marL="54096" marR="5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МАДОУ г. Нижневартовска  ДС №80 «Светлячок»</a:t>
                      </a:r>
                    </a:p>
                  </a:txBody>
                  <a:tcPr marL="54096" marR="5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97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666" y="229965"/>
            <a:ext cx="9601196" cy="117113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Заседания ММО </a:t>
            </a:r>
            <a:br>
              <a:rPr lang="ru-RU" sz="3200" b="1" dirty="0" smtClean="0"/>
            </a:br>
            <a:r>
              <a:rPr lang="ru-RU" sz="3200" b="1" dirty="0" smtClean="0"/>
              <a:t>(</a:t>
            </a:r>
            <a:r>
              <a:rPr lang="ru-RU" sz="2400" b="1" dirty="0"/>
              <a:t>сентябрь 2024 года – апрель 2025 года)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892025"/>
              </p:ext>
            </p:extLst>
          </p:nvPr>
        </p:nvGraphicFramePr>
        <p:xfrm>
          <a:off x="766916" y="1589835"/>
          <a:ext cx="10412361" cy="4692692"/>
        </p:xfrm>
        <a:graphic>
          <a:graphicData uri="http://schemas.openxmlformats.org/drawingml/2006/table">
            <a:tbl>
              <a:tblPr firstRow="1" firstCol="1" bandRow="1"/>
              <a:tblGrid>
                <a:gridCol w="398207"/>
                <a:gridCol w="3229896"/>
                <a:gridCol w="1563330"/>
                <a:gridCol w="2403987"/>
                <a:gridCol w="2816941"/>
              </a:tblGrid>
              <a:tr h="433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50" dirty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400" spc="-25" dirty="0">
                          <a:effectLst/>
                          <a:latin typeface="Times New Roman"/>
                          <a:ea typeface="Times New Roman"/>
                        </a:rPr>
                        <a:t>п/п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75" marR="14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2270" algn="ctr"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effectLst/>
                          <a:latin typeface="Times New Roman"/>
                          <a:ea typeface="Times New Roman"/>
                        </a:rPr>
                        <a:t>Мероприятие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75" marR="14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marR="1905" algn="ctr"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Times New Roman"/>
                          <a:ea typeface="Times New Roman"/>
                        </a:rPr>
                        <a:t>Сроки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985" marR="1905" algn="ctr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Times New Roman"/>
                          <a:ea typeface="Times New Roman"/>
                        </a:rPr>
                        <a:t>проведения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75" marR="14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ctr"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Times New Roman"/>
                          <a:ea typeface="Times New Roman"/>
                        </a:rPr>
                        <a:t>Ответственный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75" marR="14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Times New Roman"/>
                          <a:ea typeface="Times New Roman"/>
                        </a:rPr>
                        <a:t>Ожидаемый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spc="-10">
                          <a:effectLst/>
                          <a:latin typeface="Times New Roman"/>
                          <a:ea typeface="Times New Roman"/>
                        </a:rPr>
                        <a:t>результат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75" marR="14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25">
                          <a:effectLst/>
                          <a:latin typeface="Times New Roman"/>
                          <a:ea typeface="Times New Roman"/>
                        </a:rPr>
                        <a:t>2.1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75" marR="14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effectLst/>
                          <a:latin typeface="Times New Roman"/>
                          <a:ea typeface="Times New Roman"/>
                        </a:rPr>
                        <a:t>Заседание №1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effectLst/>
                          <a:latin typeface="Times New Roman"/>
                          <a:ea typeface="Times New Roman"/>
                        </a:rPr>
                        <a:t>«Организация работы методического объединения на 2024-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effectLst/>
                          <a:latin typeface="Times New Roman"/>
                          <a:ea typeface="Times New Roman"/>
                        </a:rPr>
                        <a:t>2025 учебный год. 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75" marR="14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effectLst/>
                          <a:latin typeface="Times New Roman"/>
                          <a:ea typeface="Times New Roman"/>
                        </a:rPr>
                        <a:t>Октябрь </a:t>
                      </a:r>
                      <a:r>
                        <a:rPr lang="ru-RU" sz="1400" spc="-20" dirty="0">
                          <a:effectLst/>
                          <a:latin typeface="Times New Roman"/>
                          <a:ea typeface="Times New Roman"/>
                        </a:rPr>
                        <a:t>2024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75" marR="14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Times New Roman"/>
                          <a:ea typeface="Times New Roman"/>
                        </a:rPr>
                        <a:t>Совет муниципального методического объединения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75" marR="14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Times New Roman"/>
                          <a:ea typeface="Times New Roman"/>
                        </a:rPr>
                        <a:t>Утвержденная 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программа</a:t>
                      </a:r>
                      <a:r>
                        <a:rPr lang="ru-RU" sz="1400" spc="-9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ru-RU" sz="1400" spc="-8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план </a:t>
                      </a:r>
                      <a:r>
                        <a:rPr lang="ru-RU" sz="1400" spc="-10">
                          <a:effectLst/>
                          <a:latin typeface="Times New Roman"/>
                          <a:ea typeface="Times New Roman"/>
                        </a:rPr>
                        <a:t>муниципального методического объединения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75" marR="14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Times New Roman"/>
                          <a:ea typeface="Times New Roman"/>
                        </a:rPr>
                        <a:t>2.2.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75" marR="14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Заседание</a:t>
                      </a:r>
                      <a:r>
                        <a:rPr lang="ru-RU" sz="1400" spc="-5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spc="-25">
                          <a:effectLst/>
                          <a:latin typeface="Times New Roman"/>
                          <a:ea typeface="Times New Roman"/>
                        </a:rPr>
                        <a:t>№2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 Формирование и апробация механизмов взаимодействия с образовательными организациями города, другими учреждениями и организациями партнерами  </a:t>
                      </a:r>
                    </a:p>
                  </a:txBody>
                  <a:tcPr marL="14775" marR="14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effectLst/>
                          <a:latin typeface="Times New Roman"/>
                          <a:ea typeface="Times New Roman"/>
                        </a:rPr>
                        <a:t>Декабрь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2024</a:t>
                      </a:r>
                      <a:r>
                        <a:rPr lang="ru-RU" sz="1400" spc="-25" dirty="0">
                          <a:effectLst/>
                          <a:latin typeface="Times New Roman"/>
                          <a:ea typeface="Times New Roman"/>
                        </a:rPr>
                        <a:t> 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75" marR="14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83615" algn="l"/>
                        </a:tabLst>
                      </a:pPr>
                      <a:r>
                        <a:rPr lang="ru-RU" sz="1400" spc="-10" dirty="0">
                          <a:effectLst/>
                          <a:latin typeface="Times New Roman"/>
                          <a:ea typeface="Times New Roman"/>
                        </a:rPr>
                        <a:t>Косенко О.Ю.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effectLst/>
                          <a:latin typeface="Times New Roman"/>
                          <a:ea typeface="Times New Roman"/>
                        </a:rPr>
                        <a:t>заместитель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1104265" algn="l"/>
                        </a:tabLst>
                      </a:pPr>
                      <a:r>
                        <a:rPr lang="ru-RU" sz="1400" spc="-10" dirty="0">
                          <a:effectLst/>
                          <a:latin typeface="Times New Roman"/>
                          <a:ea typeface="Times New Roman"/>
                        </a:rPr>
                        <a:t>заведующего МБДОУ</a:t>
                      </a:r>
                      <a:r>
                        <a:rPr lang="ru-RU" sz="1400" spc="-30" dirty="0">
                          <a:effectLst/>
                          <a:latin typeface="Times New Roman"/>
                          <a:ea typeface="Times New Roman"/>
                        </a:rPr>
                        <a:t>ДС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spc="-25" dirty="0">
                          <a:effectLst/>
                          <a:latin typeface="Times New Roman"/>
                          <a:ea typeface="Times New Roman"/>
                        </a:rPr>
                        <a:t>№67 «Умка»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110426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Астахова И.Р. Социальный педагог</a:t>
                      </a:r>
                    </a:p>
                  </a:txBody>
                  <a:tcPr marL="14775" marR="14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effectLst/>
                          <a:latin typeface="Times New Roman"/>
                          <a:ea typeface="Times New Roman"/>
                        </a:rPr>
                        <a:t>Материалы выступления, методические рекомендации.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75" marR="14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Times New Roman"/>
                          <a:ea typeface="Times New Roman"/>
                        </a:rPr>
                        <a:t>2.3.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75" marR="14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Заседание</a:t>
                      </a:r>
                      <a:r>
                        <a:rPr lang="ru-RU" sz="1400" spc="-5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spc="-25">
                          <a:effectLst/>
                          <a:latin typeface="Times New Roman"/>
                          <a:ea typeface="Times New Roman"/>
                        </a:rPr>
                        <a:t>№3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Деструктивное поведение детей: мотивы и способы профилактики»</a:t>
                      </a:r>
                    </a:p>
                  </a:txBody>
                  <a:tcPr marL="14775" marR="14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Times New Roman"/>
                          <a:ea typeface="Times New Roman"/>
                        </a:rPr>
                        <a:t>Апрель 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2025</a:t>
                      </a:r>
                      <a:r>
                        <a:rPr lang="ru-RU" sz="1400" spc="-9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14775" marR="14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83615" algn="l"/>
                        </a:tabLst>
                      </a:pPr>
                      <a:r>
                        <a:rPr lang="ru-RU" sz="1400" spc="-10" dirty="0">
                          <a:effectLst/>
                          <a:latin typeface="Times New Roman"/>
                          <a:ea typeface="Times New Roman"/>
                        </a:rPr>
                        <a:t>Косенко О.Ю.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effectLst/>
                          <a:latin typeface="Times New Roman"/>
                          <a:ea typeface="Times New Roman"/>
                        </a:rPr>
                        <a:t>заместитель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1104265" algn="l"/>
                        </a:tabLst>
                      </a:pPr>
                      <a:r>
                        <a:rPr lang="ru-RU" sz="1400" spc="-10" dirty="0">
                          <a:effectLst/>
                          <a:latin typeface="Times New Roman"/>
                          <a:ea typeface="Times New Roman"/>
                        </a:rPr>
                        <a:t>заведующего МБДОУ</a:t>
                      </a:r>
                      <a:r>
                        <a:rPr lang="ru-RU" sz="1400" spc="-30" dirty="0">
                          <a:effectLst/>
                          <a:latin typeface="Times New Roman"/>
                          <a:ea typeface="Times New Roman"/>
                        </a:rPr>
                        <a:t>ДС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spc="-25" dirty="0">
                          <a:effectLst/>
                          <a:latin typeface="Times New Roman"/>
                          <a:ea typeface="Times New Roman"/>
                        </a:rPr>
                        <a:t>№67 «Умка»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110426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Астахова И.Р. Социальный педагог</a:t>
                      </a:r>
                    </a:p>
                  </a:txBody>
                  <a:tcPr marL="14775" marR="14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effectLst/>
                          <a:latin typeface="Times New Roman"/>
                          <a:ea typeface="Times New Roman"/>
                        </a:rPr>
                        <a:t>Материалы выступления, методические рекомендации.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75" marR="14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06">
                <a:tc gridSpan="5">
                  <a:txBody>
                    <a:bodyPr/>
                    <a:lstStyle/>
                    <a:p>
                      <a:pPr marL="339090">
                        <a:spcAft>
                          <a:spcPts val="0"/>
                        </a:spcAft>
                      </a:pPr>
                      <a:r>
                        <a:rPr lang="ru-RU" sz="300" b="1" dirty="0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sz="300" b="1" dirty="0">
                          <a:effectLst/>
                          <a:latin typeface="Times New Roman"/>
                          <a:ea typeface="Times New Roman"/>
                        </a:rPr>
                        <a:t>II</a:t>
                      </a:r>
                      <a:r>
                        <a:rPr lang="ru-RU" sz="300" b="1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300" b="1" spc="-7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300" b="1" dirty="0">
                          <a:effectLst/>
                          <a:latin typeface="Times New Roman"/>
                          <a:ea typeface="Times New Roman"/>
                        </a:rPr>
                        <a:t>Обобщающий</a:t>
                      </a:r>
                      <a:r>
                        <a:rPr lang="ru-RU" sz="300" b="1" spc="-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300" b="1" dirty="0">
                          <a:effectLst/>
                          <a:latin typeface="Times New Roman"/>
                          <a:ea typeface="Times New Roman"/>
                        </a:rPr>
                        <a:t>этап</a:t>
                      </a:r>
                      <a:r>
                        <a:rPr lang="ru-RU" sz="300" b="1" spc="-5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300" b="1" dirty="0">
                          <a:effectLst/>
                          <a:latin typeface="Times New Roman"/>
                          <a:ea typeface="Times New Roman"/>
                        </a:rPr>
                        <a:t>(заключительный)</a:t>
                      </a:r>
                      <a:r>
                        <a:rPr lang="ru-RU" sz="300" b="1" spc="-5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300" b="1" dirty="0">
                          <a:effectLst/>
                          <a:latin typeface="Times New Roman"/>
                          <a:ea typeface="Times New Roman"/>
                        </a:rPr>
                        <a:t>реализации</a:t>
                      </a:r>
                      <a:r>
                        <a:rPr lang="ru-RU" sz="300" b="1" spc="-4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300" b="1" spc="-10" dirty="0">
                          <a:effectLst/>
                          <a:latin typeface="Times New Roman"/>
                          <a:ea typeface="Times New Roman"/>
                        </a:rPr>
                        <a:t>программы</a:t>
                      </a:r>
                      <a:endParaRPr lang="ru-RU" sz="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775" marR="14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64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Взаимодействие с учреждениями и организациями Партнерами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693469"/>
              </p:ext>
            </p:extLst>
          </p:nvPr>
        </p:nvGraphicFramePr>
        <p:xfrm>
          <a:off x="1312606" y="2566220"/>
          <a:ext cx="9837175" cy="3141406"/>
        </p:xfrm>
        <a:graphic>
          <a:graphicData uri="http://schemas.openxmlformats.org/drawingml/2006/table">
            <a:tbl>
              <a:tblPr firstRow="1" firstCol="1" bandRow="1"/>
              <a:tblGrid>
                <a:gridCol w="4705099"/>
                <a:gridCol w="5132076"/>
              </a:tblGrid>
              <a:tr h="349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Организации соисполнители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Функции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Департамент образования администрации города Нижневартовска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Координация деятельности муниципального методического объединения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МАУ г. Нижневартовска «ЦРО»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Организационно методическое и информационно методическое сопровождение деятельности муниципального методического объединения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Дошкольные образовательные организации, подведомственные департаменту образования города Нижневартовска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Взаимодействие педагогов муниципальных дошкольных образовательных организаций с целью диссеминации опыта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2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Предполагаемые результаты реализации Программы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Реализация программы муниципального методического объединения позволит:</a:t>
            </a:r>
          </a:p>
          <a:p>
            <a:pPr lvl="0"/>
            <a:r>
              <a:rPr lang="ru-RU" b="1" dirty="0"/>
              <a:t>повысить эффективность деятельности и профессиональной компетентности социальных педагогов  дошкольных образовательных организаций города </a:t>
            </a:r>
            <a:r>
              <a:rPr lang="ru-RU" b="1" dirty="0" smtClean="0"/>
              <a:t>по вопросам </a:t>
            </a:r>
            <a:r>
              <a:rPr lang="ru-RU" b="1" dirty="0"/>
              <a:t>профилактики деструктивного поведения несовершеннолетних;	</a:t>
            </a:r>
          </a:p>
          <a:p>
            <a:pPr lvl="0"/>
            <a:r>
              <a:rPr lang="ru-RU" b="1" dirty="0"/>
              <a:t>интегрировать профессиональный опыт педагогов по вопросам профилактики деструктивного поведения несовершеннолетних и социально педагогического сопровождения.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754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2702</TotalTime>
  <Words>638</Words>
  <Application>Microsoft Office PowerPoint</Application>
  <PresentationFormat>Произвольный</PresentationFormat>
  <Paragraphs>108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Профилактика деструктивного поведения несовершеннолетних и социально педагогическое сопровождение </vt:lpstr>
      <vt:lpstr>Презентация PowerPoint</vt:lpstr>
      <vt:lpstr>Презентация PowerPoint</vt:lpstr>
      <vt:lpstr>Презентация PowerPoint</vt:lpstr>
      <vt:lpstr>Основные формы и методы работы </vt:lpstr>
      <vt:lpstr>СОСТАВ СОВЕТА   </vt:lpstr>
      <vt:lpstr>Заседания ММО  (сентябрь 2024 года – апрель 2025 года)</vt:lpstr>
      <vt:lpstr>Взаимодействие с учреждениями и организациями Партнерами </vt:lpstr>
      <vt:lpstr>Предполагаемые результаты реализации Программы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96</cp:revision>
  <cp:lastPrinted>2022-12-20T18:21:27Z</cp:lastPrinted>
  <dcterms:created xsi:type="dcterms:W3CDTF">2016-03-04T06:43:04Z</dcterms:created>
  <dcterms:modified xsi:type="dcterms:W3CDTF">2024-12-05T05:17:17Z</dcterms:modified>
</cp:coreProperties>
</file>